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5" r:id="rId2"/>
    <p:sldId id="272" r:id="rId3"/>
    <p:sldId id="269" r:id="rId4"/>
    <p:sldId id="276" r:id="rId5"/>
    <p:sldId id="261" r:id="rId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89432" autoAdjust="0"/>
  </p:normalViewPr>
  <p:slideViewPr>
    <p:cSldViewPr snapToGrid="0" snapToObjects="1">
      <p:cViewPr varScale="1">
        <p:scale>
          <a:sx n="64" d="100"/>
          <a:sy n="64" d="100"/>
        </p:scale>
        <p:origin x="-2112" y="-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E0D40-532F-F34E-BD8B-A9D3F370EF16}" type="datetimeFigureOut">
              <a:rPr lang="en-US" smtClean="0"/>
              <a:t>19-08-20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E0BC1-879D-2145-8E34-03DB2365E4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879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83074-9A62-8447-97B2-BA0BE2C17BDC}" type="datetimeFigureOut">
              <a:rPr lang="en-US" smtClean="0"/>
              <a:t>19-08-20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B2CE7-A23E-7A42-A2A6-A78DF1155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432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87FD-5D50-9C43-B3AF-D3DE8EF98182}" type="datetime1">
              <a:rPr lang="en-US" smtClean="0"/>
              <a:t>19-08-20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83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9FDC1-D949-B340-A19B-BD04D7BF0CD2}" type="datetime1">
              <a:rPr lang="en-US" smtClean="0"/>
              <a:t>19-08-20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7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FF43E-FC1A-CD4A-8141-F0E0E0ABAAE2}" type="datetime1">
              <a:rPr lang="en-US" smtClean="0"/>
              <a:t>19-08-20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87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FD95-A0E0-6544-A818-4A3181ECE4C4}" type="datetime1">
              <a:rPr lang="en-US" smtClean="0"/>
              <a:t>19-08-20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47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15560-9038-554F-A479-ECE8DF3E70EB}" type="datetime1">
              <a:rPr lang="en-US" smtClean="0"/>
              <a:t>19-08-20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0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D789-F499-C84F-A6C2-D354A7FC0CCA}" type="datetime1">
              <a:rPr lang="en-US" smtClean="0"/>
              <a:t>19-08-20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32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D2038-BE93-8F4B-A5BE-0FA2D9D69760}" type="datetime1">
              <a:rPr lang="en-US" smtClean="0"/>
              <a:t>19-08-20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16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7CEB-54B5-F540-80AC-51EBB7E9B9BA}" type="datetime1">
              <a:rPr lang="en-US" smtClean="0"/>
              <a:t>19-08-20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11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5FA2-A409-4D45-9292-364A61E3C9F3}" type="datetime1">
              <a:rPr lang="en-US" smtClean="0"/>
              <a:t>19-08-20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6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50A8-D4D5-AA48-8F18-8488305A4CF5}" type="datetime1">
              <a:rPr lang="en-US" smtClean="0"/>
              <a:t>19-08-20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28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9"/>
            <a:ext cx="1543050" cy="7802033"/>
          </a:xfrm>
        </p:spPr>
        <p:txBody>
          <a:bodyPr vert="eaVert"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9"/>
            <a:ext cx="4514850" cy="7802033"/>
          </a:xfrm>
        </p:spPr>
        <p:txBody>
          <a:bodyPr vert="eaVert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751D-A7A7-BB42-90A6-3D2432644092}" type="datetime1">
              <a:rPr lang="en-US" smtClean="0"/>
              <a:t>19-08-20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70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A6274-916F-FC44-A563-0FB7E13063A4}" type="datetime1">
              <a:rPr lang="en-US" smtClean="0"/>
              <a:t>19-08-20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B69B4-E2F6-5143-A1A2-1DD47297B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9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9.emf"/><Relationship Id="rId5" Type="http://schemas.openxmlformats.org/officeDocument/2006/relationships/package" Target="../embeddings/Microsoft_Word_Document2.docx"/><Relationship Id="rId6" Type="http://schemas.openxmlformats.org/officeDocument/2006/relationships/image" Target="../media/image10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998" y="267296"/>
            <a:ext cx="62026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Figure S1</a:t>
            </a:r>
            <a:r>
              <a:rPr lang="en-US" sz="1400" b="1" dirty="0"/>
              <a:t>. General </a:t>
            </a:r>
            <a:r>
              <a:rPr lang="en-US" sz="1400" b="1" dirty="0" smtClean="0"/>
              <a:t>gating </a:t>
            </a:r>
            <a:r>
              <a:rPr lang="en-US" sz="1400" b="1" dirty="0"/>
              <a:t>and </a:t>
            </a:r>
            <a:r>
              <a:rPr lang="en-US" sz="1400" b="1" dirty="0" smtClean="0"/>
              <a:t>sorting </a:t>
            </a:r>
            <a:r>
              <a:rPr lang="en-US" sz="1400" b="1" dirty="0"/>
              <a:t>s</a:t>
            </a:r>
            <a:r>
              <a:rPr lang="en-US" sz="1400" b="1" dirty="0" smtClean="0"/>
              <a:t>trategies </a:t>
            </a:r>
            <a:r>
              <a:rPr lang="en-US" sz="1400" b="1" dirty="0"/>
              <a:t>for </a:t>
            </a:r>
            <a:r>
              <a:rPr lang="en-US" sz="1400" b="1" i="1" dirty="0"/>
              <a:t>ex vivo</a:t>
            </a:r>
            <a:r>
              <a:rPr lang="en-US" sz="1400" b="1" dirty="0"/>
              <a:t> samples and lymph node biopsies</a:t>
            </a:r>
          </a:p>
          <a:p>
            <a:r>
              <a:rPr lang="en-US" sz="1400" b="1" dirty="0"/>
              <a:t>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4201" y="3940868"/>
            <a:ext cx="353943" cy="36163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Tmr</a:t>
            </a:r>
            <a:endParaRPr lang="en-US" sz="1100" b="1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3329" y="4436620"/>
            <a:ext cx="748923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CD45RA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25570" y="2688905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vim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59602" y="2688905"/>
            <a:ext cx="826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>
                <a:latin typeface="Symbol" charset="2"/>
                <a:cs typeface="Symbol" charset="2"/>
              </a:rPr>
              <a:t>a</a:t>
            </a:r>
            <a:r>
              <a:rPr lang="en-US" sz="1100" b="1" dirty="0">
                <a:latin typeface="Arial"/>
                <a:cs typeface="Arial"/>
              </a:rPr>
              <a:t>-</a:t>
            </a:r>
            <a:r>
              <a:rPr lang="en-US" sz="1100" b="1" dirty="0" err="1">
                <a:latin typeface="Arial"/>
                <a:cs typeface="Arial"/>
              </a:rPr>
              <a:t>eno</a:t>
            </a:r>
            <a:endParaRPr lang="en-US" sz="1100" b="1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35586" y="2688905"/>
            <a:ext cx="10467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CILP/FGB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060377" y="4397246"/>
            <a:ext cx="377999" cy="2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060377" y="3902810"/>
            <a:ext cx="0" cy="503999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485216" y="2688905"/>
            <a:ext cx="7959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/>
                <a:cs typeface="Arial"/>
              </a:rPr>
              <a:t>influenza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759" y="6905892"/>
            <a:ext cx="369332" cy="51131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CCR7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273" y="7398055"/>
            <a:ext cx="7873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CD45RA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08779" y="7535283"/>
            <a:ext cx="359997" cy="0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676612" y="6419485"/>
            <a:ext cx="369332" cy="69506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CD45RA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52258" y="7385604"/>
            <a:ext cx="7128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 CD25	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895050" y="7535283"/>
            <a:ext cx="359997" cy="0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1900714" y="7174498"/>
            <a:ext cx="0" cy="359997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-211682" y="5081746"/>
            <a:ext cx="797288" cy="1605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300" b="1" dirty="0"/>
              <a:t>whole</a:t>
            </a:r>
          </a:p>
          <a:p>
            <a:pPr algn="r">
              <a:lnSpc>
                <a:spcPct val="90000"/>
              </a:lnSpc>
            </a:pPr>
            <a:r>
              <a:rPr lang="en-US" sz="1300" b="1" dirty="0"/>
              <a:t> CD4+</a:t>
            </a:r>
          </a:p>
          <a:p>
            <a:pPr algn="r">
              <a:lnSpc>
                <a:spcPct val="90000"/>
              </a:lnSpc>
            </a:pPr>
            <a:endParaRPr lang="en-US" sz="1300" b="1" dirty="0"/>
          </a:p>
          <a:p>
            <a:pPr algn="r">
              <a:lnSpc>
                <a:spcPct val="90000"/>
              </a:lnSpc>
            </a:pPr>
            <a:endParaRPr lang="en-US" sz="1300" b="1" dirty="0"/>
          </a:p>
          <a:p>
            <a:pPr algn="r">
              <a:lnSpc>
                <a:spcPct val="90000"/>
              </a:lnSpc>
            </a:pPr>
            <a:endParaRPr lang="en-US" b="1" dirty="0"/>
          </a:p>
          <a:p>
            <a:pPr algn="r">
              <a:lnSpc>
                <a:spcPct val="90000"/>
              </a:lnSpc>
            </a:pPr>
            <a:endParaRPr lang="en-US" sz="1300" b="1" dirty="0"/>
          </a:p>
          <a:p>
            <a:pPr algn="r">
              <a:lnSpc>
                <a:spcPct val="90000"/>
              </a:lnSpc>
            </a:pPr>
            <a:r>
              <a:rPr lang="en-US" sz="1300" b="1" dirty="0"/>
              <a:t>flu-</a:t>
            </a:r>
          </a:p>
          <a:p>
            <a:pPr algn="r">
              <a:lnSpc>
                <a:spcPct val="90000"/>
              </a:lnSpc>
            </a:pPr>
            <a:r>
              <a:rPr lang="en-US" sz="1300" b="1" dirty="0" err="1"/>
              <a:t>tmr</a:t>
            </a:r>
            <a:r>
              <a:rPr lang="en-US" sz="1300" b="1" dirty="0"/>
              <a:t>+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05202" y="7385604"/>
            <a:ext cx="7128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 CCR6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58021" y="7385604"/>
            <a:ext cx="851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 CXCR3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65959" y="7385604"/>
            <a:ext cx="909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 CXCR5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414443" y="7174498"/>
            <a:ext cx="0" cy="359997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55" y="4946001"/>
            <a:ext cx="6270319" cy="241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63506"/>
          <a:stretch/>
        </p:blipFill>
        <p:spPr>
          <a:xfrm>
            <a:off x="416267" y="963180"/>
            <a:ext cx="6287722" cy="157655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/>
          <a:srcRect t="69007"/>
          <a:stretch/>
        </p:blipFill>
        <p:spPr>
          <a:xfrm>
            <a:off x="416267" y="2905322"/>
            <a:ext cx="6287722" cy="13388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4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73622" y="3583675"/>
            <a:ext cx="353943" cy="36163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Tmr</a:t>
            </a:r>
            <a:endParaRPr lang="en-US" sz="11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1239" y="4147874"/>
            <a:ext cx="466863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CD4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1522" y="2338897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vim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12695" y="2338897"/>
            <a:ext cx="7752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>
                <a:latin typeface="Symbol" charset="2"/>
                <a:cs typeface="Symbol" charset="2"/>
              </a:rPr>
              <a:t>a</a:t>
            </a:r>
            <a:r>
              <a:rPr lang="en-US" sz="1100" b="1" dirty="0">
                <a:latin typeface="Arial"/>
                <a:cs typeface="Arial"/>
              </a:rPr>
              <a:t>-</a:t>
            </a:r>
            <a:r>
              <a:rPr lang="en-US" sz="1100" b="1" dirty="0" err="1">
                <a:latin typeface="Arial"/>
                <a:cs typeface="Arial"/>
              </a:rPr>
              <a:t>eno</a:t>
            </a:r>
            <a:endParaRPr lang="en-US" sz="11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11257" y="2338897"/>
            <a:ext cx="10467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cit</a:t>
            </a:r>
            <a:r>
              <a:rPr lang="en-US" sz="1100" b="1" dirty="0">
                <a:latin typeface="Arial"/>
                <a:cs typeface="Arial"/>
              </a:rPr>
              <a:t> CILP/FGB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1262101" y="4122986"/>
            <a:ext cx="377999" cy="2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262101" y="3625607"/>
            <a:ext cx="0" cy="503999"/>
          </a:xfrm>
          <a:prstGeom prst="straightConnector1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0804" y="267296"/>
            <a:ext cx="6301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5949"/>
          <a:stretch/>
        </p:blipFill>
        <p:spPr>
          <a:xfrm>
            <a:off x="226542" y="581442"/>
            <a:ext cx="6498989" cy="16734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t="54051"/>
          <a:stretch/>
        </p:blipFill>
        <p:spPr>
          <a:xfrm>
            <a:off x="267516" y="2558965"/>
            <a:ext cx="6498989" cy="142257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2</a:t>
            </a:fld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37174" y="4869431"/>
            <a:ext cx="59836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200" b="1" dirty="0"/>
              <a:t>Figure S1. General gating and sorting strategies for </a:t>
            </a:r>
            <a:r>
              <a:rPr lang="en-GB" sz="1200" b="1" i="1" dirty="0"/>
              <a:t>ex vivo</a:t>
            </a:r>
            <a:r>
              <a:rPr lang="en-GB" sz="1200" b="1" dirty="0"/>
              <a:t> samples (a) and lymph node biopsies (b)</a:t>
            </a:r>
            <a:endParaRPr lang="en-US" sz="1200" dirty="0"/>
          </a:p>
          <a:p>
            <a:pPr algn="just"/>
            <a:r>
              <a:rPr lang="en-GB" sz="1200" b="1" dirty="0" err="1"/>
              <a:t>a+b</a:t>
            </a:r>
            <a:r>
              <a:rPr lang="en-GB" sz="1200" b="1" dirty="0"/>
              <a:t>)</a:t>
            </a:r>
            <a:r>
              <a:rPr lang="en-GB" sz="1200" dirty="0"/>
              <a:t> Lymphocytes were gated, followed by selection of single cells and removal of B cells, monocytes and apoptotic cells. CD4+ cells were thereafter screened for tetramer-positive cells. Here, we used Boolean gating to get single-tetramer-positive events and to exclude double-tetramer-positive events between the four different tetramer-channels. General gates for all the phenotypic markers were first set for the CD4+ population and then copied to respective tetramer-positive populations. For </a:t>
            </a:r>
            <a:r>
              <a:rPr lang="en-GB" sz="1200" i="1" dirty="0"/>
              <a:t>ex vivo</a:t>
            </a:r>
            <a:r>
              <a:rPr lang="en-GB" sz="1200" dirty="0"/>
              <a:t> samples </a:t>
            </a:r>
            <a:r>
              <a:rPr lang="en-GB" sz="1200" b="1" dirty="0"/>
              <a:t>(a)</a:t>
            </a:r>
            <a:r>
              <a:rPr lang="en-GB" sz="1200" dirty="0"/>
              <a:t> tetramer-positive gates were set considering the flow plots of the samples before enrichment to determine the general background. For lymph node biopsies </a:t>
            </a:r>
            <a:r>
              <a:rPr lang="en-GB" sz="1200" b="1" dirty="0"/>
              <a:t>(b)</a:t>
            </a:r>
            <a:r>
              <a:rPr lang="en-GB" sz="1200" dirty="0"/>
              <a:t> we set the tetramer-positive gates directly due to the lack of enrichment when doing </a:t>
            </a:r>
            <a:r>
              <a:rPr lang="en-GB" sz="1200" i="1" dirty="0"/>
              <a:t>in vitro</a:t>
            </a:r>
            <a:r>
              <a:rPr lang="en-GB" sz="1200" dirty="0"/>
              <a:t> staining.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32400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804" y="267296"/>
            <a:ext cx="630188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Figure S2</a:t>
            </a:r>
            <a:endParaRPr lang="en-US" sz="1400" b="1" dirty="0"/>
          </a:p>
          <a:p>
            <a:endParaRPr lang="en-US" sz="1100" b="1" dirty="0"/>
          </a:p>
          <a:p>
            <a:r>
              <a:rPr lang="en-US" sz="1100" b="1" dirty="0" smtClean="0"/>
              <a:t>a</a:t>
            </a:r>
            <a:r>
              <a:rPr lang="en-US" sz="1100" b="1" dirty="0"/>
              <a:t>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58030"/>
          <a:stretch/>
        </p:blipFill>
        <p:spPr>
          <a:xfrm>
            <a:off x="2604275" y="641854"/>
            <a:ext cx="1834161" cy="15513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92" y="2308320"/>
            <a:ext cx="5430877" cy="38159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76" y="666515"/>
            <a:ext cx="2567998" cy="15479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46484"/>
          <a:stretch/>
        </p:blipFill>
        <p:spPr>
          <a:xfrm>
            <a:off x="4524739" y="641854"/>
            <a:ext cx="2338710" cy="155139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3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5243" y="6317723"/>
            <a:ext cx="598751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200" b="1" dirty="0"/>
              <a:t>Figure S2. Characterization of antigen-specific CD4+ T cells by differentiation status, determined by simultaneous or singular expression of CD45RA and CCR7 in naïve, central and effector memory and terminal effector memory T cells </a:t>
            </a:r>
            <a:endParaRPr lang="en-US" sz="1200" dirty="0"/>
          </a:p>
          <a:p>
            <a:pPr algn="just"/>
            <a:r>
              <a:rPr lang="en-GB" sz="1200" dirty="0"/>
              <a:t>Box plots show the mean distribution of antigen-specific T cells among the four phenotypes. Central memory (</a:t>
            </a:r>
            <a:r>
              <a:rPr lang="en-GB" sz="1200" dirty="0" err="1"/>
              <a:t>Tcm</a:t>
            </a:r>
            <a:r>
              <a:rPr lang="en-GB" sz="1200" dirty="0"/>
              <a:t>) and effector memory (Tem) T cells are coloured in red and salmon, respectively.</a:t>
            </a:r>
            <a:endParaRPr lang="en-US" sz="1200" dirty="0"/>
          </a:p>
          <a:p>
            <a:pPr algn="just"/>
            <a:r>
              <a:rPr lang="en-GB" sz="1200" b="1" dirty="0"/>
              <a:t>a)</a:t>
            </a:r>
            <a:r>
              <a:rPr lang="en-GB" sz="1200" dirty="0"/>
              <a:t> For CILP/FGB- and α-</a:t>
            </a:r>
            <a:r>
              <a:rPr lang="en-GB" sz="1200" dirty="0" err="1"/>
              <a:t>enolase</a:t>
            </a:r>
            <a:r>
              <a:rPr lang="en-GB" sz="1200" dirty="0"/>
              <a:t>-specific T cells from the repeat experiments on the four healthy controls. </a:t>
            </a:r>
            <a:endParaRPr lang="en-US" sz="1200" dirty="0"/>
          </a:p>
          <a:p>
            <a:pPr algn="just"/>
            <a:r>
              <a:rPr lang="en-GB" sz="1200" b="1" dirty="0"/>
              <a:t>b)</a:t>
            </a:r>
            <a:r>
              <a:rPr lang="en-GB" sz="1200" dirty="0"/>
              <a:t> For influenza- and </a:t>
            </a:r>
            <a:r>
              <a:rPr lang="en-GB" sz="1200" dirty="0" err="1"/>
              <a:t>citrulline</a:t>
            </a:r>
            <a:r>
              <a:rPr lang="en-GB" sz="1200" dirty="0"/>
              <a:t>-specific T cells as well as in detail for CILP/FGB- and α-</a:t>
            </a:r>
            <a:r>
              <a:rPr lang="en-GB" sz="1200" dirty="0" err="1"/>
              <a:t>enolase</a:t>
            </a:r>
            <a:r>
              <a:rPr lang="en-GB" sz="1200" dirty="0"/>
              <a:t>-reactive T cells from the experiments done on the 14 cross-sectional RA patients.</a:t>
            </a:r>
            <a:endParaRPr lang="en-US" sz="1200" dirty="0"/>
          </a:p>
          <a:p>
            <a:pPr algn="just"/>
            <a:r>
              <a:rPr lang="en-GB" sz="1200" b="1" dirty="0"/>
              <a:t>c)</a:t>
            </a:r>
            <a:r>
              <a:rPr lang="en-GB" sz="1200" dirty="0"/>
              <a:t> For the general CD4+ population and influenza-specific T cells (left panel) and the three channels of </a:t>
            </a:r>
            <a:r>
              <a:rPr lang="en-GB" sz="1200" dirty="0" err="1"/>
              <a:t>citrulline</a:t>
            </a:r>
            <a:r>
              <a:rPr lang="en-GB" sz="1200" dirty="0"/>
              <a:t>-reactive T cells from the ten LURA cohort patients both at baseline and 6m follow-up.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99365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" y="2442528"/>
            <a:ext cx="6593858" cy="37799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45" y="499304"/>
            <a:ext cx="4288993" cy="1907998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spect="1"/>
          </p:cNvSpPr>
          <p:nvPr/>
        </p:nvSpPr>
        <p:spPr>
          <a:xfrm>
            <a:off x="79253" y="88437"/>
            <a:ext cx="233569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Figure S3.</a:t>
            </a:r>
          </a:p>
          <a:p>
            <a:endParaRPr lang="en-US" sz="600" b="1" dirty="0" smtClean="0"/>
          </a:p>
          <a:p>
            <a:r>
              <a:rPr lang="en-US" sz="1100" b="1" dirty="0" smtClean="0"/>
              <a:t>a)</a:t>
            </a:r>
          </a:p>
          <a:p>
            <a:endParaRPr lang="en-US" sz="1100" b="1" dirty="0"/>
          </a:p>
          <a:p>
            <a:endParaRPr lang="en-US" sz="1100" b="1" dirty="0" smtClean="0"/>
          </a:p>
          <a:p>
            <a:endParaRPr lang="en-US" sz="1100" b="1" dirty="0"/>
          </a:p>
          <a:p>
            <a:endParaRPr lang="en-US" sz="1100" b="1" dirty="0" smtClean="0"/>
          </a:p>
          <a:p>
            <a:endParaRPr lang="en-US" sz="1100" b="1" dirty="0"/>
          </a:p>
          <a:p>
            <a:endParaRPr lang="en-US" sz="1100" b="1" dirty="0" smtClean="0"/>
          </a:p>
          <a:p>
            <a:endParaRPr lang="en-US" sz="1100" b="1" dirty="0"/>
          </a:p>
          <a:p>
            <a:endParaRPr lang="en-US" sz="1100" b="1" dirty="0" smtClean="0"/>
          </a:p>
          <a:p>
            <a:endParaRPr lang="en-US" sz="1100" b="1" dirty="0"/>
          </a:p>
          <a:p>
            <a:endParaRPr lang="en-US" sz="1100" b="1" dirty="0" smtClean="0"/>
          </a:p>
          <a:p>
            <a:endParaRPr lang="en-US" sz="1100" b="1" dirty="0"/>
          </a:p>
          <a:p>
            <a:r>
              <a:rPr lang="en-US" sz="1100" b="1" dirty="0" smtClean="0"/>
              <a:t>b)</a:t>
            </a:r>
          </a:p>
        </p:txBody>
      </p:sp>
      <p:sp>
        <p:nvSpPr>
          <p:cNvPr id="6" name="Rectangle 5"/>
          <p:cNvSpPr/>
          <p:nvPr/>
        </p:nvSpPr>
        <p:spPr>
          <a:xfrm>
            <a:off x="425000" y="6313593"/>
            <a:ext cx="6008001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200" b="1" dirty="0"/>
              <a:t>Figure S3. Characterization of antigen-specific CD4+ T cells found in early RA patients at baseline and follow-up by expression of CD25, CD38, CCR6, CXCR3 and CXCR5</a:t>
            </a:r>
            <a:endParaRPr lang="en-US" sz="1200" dirty="0"/>
          </a:p>
          <a:p>
            <a:pPr algn="just"/>
            <a:r>
              <a:rPr lang="en-GB" sz="1200" b="1" dirty="0"/>
              <a:t>a) </a:t>
            </a:r>
            <a:r>
              <a:rPr lang="en-GB" sz="1200" dirty="0"/>
              <a:t>Phenotypic characterization of antigen-specific CD4+ T cells according to simultaneous or singular expression of CD45RA and CCR7 in naive (</a:t>
            </a:r>
            <a:r>
              <a:rPr lang="en-GB" sz="1200" dirty="0" err="1"/>
              <a:t>Tnaive</a:t>
            </a:r>
            <a:r>
              <a:rPr lang="en-GB" sz="1200" dirty="0"/>
              <a:t>) and CD45RA+ effector memory (</a:t>
            </a:r>
            <a:r>
              <a:rPr lang="en-GB" sz="1200" dirty="0" err="1"/>
              <a:t>Temra</a:t>
            </a:r>
            <a:r>
              <a:rPr lang="en-GB" sz="1200" dirty="0"/>
              <a:t>) T cells. Plotted are frequencies and the mean for α-</a:t>
            </a:r>
            <a:r>
              <a:rPr lang="en-GB" sz="1200" dirty="0" err="1"/>
              <a:t>enolase</a:t>
            </a:r>
            <a:r>
              <a:rPr lang="en-GB" sz="1200" dirty="0"/>
              <a:t>-, CILP/FGB-, </a:t>
            </a:r>
            <a:r>
              <a:rPr lang="en-GB" sz="1200" dirty="0" err="1"/>
              <a:t>vimentin</a:t>
            </a:r>
            <a:r>
              <a:rPr lang="en-GB" sz="1200" dirty="0"/>
              <a:t>- and influenza-specific T cells as well as the general CD4+ population at 0m (squares) and 6m follow-up (triangles). Green symbols depict the patients that achieved clinical remission at follow-up.</a:t>
            </a:r>
            <a:endParaRPr lang="en-US" sz="1200" dirty="0"/>
          </a:p>
          <a:p>
            <a:pPr algn="just"/>
            <a:r>
              <a:rPr lang="en-GB" sz="1200" b="1" dirty="0"/>
              <a:t>b</a:t>
            </a:r>
            <a:r>
              <a:rPr lang="en-GB" sz="1200" dirty="0"/>
              <a:t>) Phenotypic characterization of antigen-specific CD4+ T cells according to expression of CD25, CD38, CCR6, CXCR3 and CXCR5. Plotted are frequencies for α-</a:t>
            </a:r>
            <a:r>
              <a:rPr lang="en-GB" sz="1200" dirty="0" err="1"/>
              <a:t>enolase</a:t>
            </a:r>
            <a:r>
              <a:rPr lang="en-GB" sz="1200" dirty="0"/>
              <a:t>- (squares), CILP/FGB- (diamonds), </a:t>
            </a:r>
            <a:r>
              <a:rPr lang="en-GB" sz="1200" dirty="0" err="1"/>
              <a:t>vimentin</a:t>
            </a:r>
            <a:r>
              <a:rPr lang="en-GB" sz="1200" dirty="0"/>
              <a:t>- (circles) and influenza- (triangles) specific T cells and the general CD4+ population (open, inverted triangles) at baseline and 6m follow-up. Green symbols depict the patients that achieved clinical remission at follow-up.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63912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688344"/>
              </p:ext>
            </p:extLst>
          </p:nvPr>
        </p:nvGraphicFramePr>
        <p:xfrm>
          <a:off x="-368300" y="4756150"/>
          <a:ext cx="7594600" cy="359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" name="Document" r:id="rId3" imgW="8864600" imgH="4203700" progId="Word.Document.12">
                  <p:embed/>
                </p:oleObj>
              </mc:Choice>
              <mc:Fallback>
                <p:oleObj name="Document" r:id="rId3" imgW="8864600" imgH="4203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68300" y="4756150"/>
                        <a:ext cx="7594600" cy="3598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666595"/>
              </p:ext>
            </p:extLst>
          </p:nvPr>
        </p:nvGraphicFramePr>
        <p:xfrm>
          <a:off x="-368300" y="630238"/>
          <a:ext cx="7526338" cy="345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" name="Document" r:id="rId5" imgW="8864600" imgH="4064000" progId="Word.Document.12">
                  <p:embed/>
                </p:oleObj>
              </mc:Choice>
              <mc:Fallback>
                <p:oleObj name="Document" r:id="rId5" imgW="8864600" imgH="4064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368300" y="630238"/>
                        <a:ext cx="7526338" cy="345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69B4-E2F6-5143-A1A2-1DD47297B6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830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20717</TotalTime>
  <Words>666</Words>
  <Application>Microsoft Macintosh PowerPoint</Application>
  <PresentationFormat>On-screen Show (4:3)</PresentationFormat>
  <Paragraphs>62</Paragraphs>
  <Slides>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Office Theme</vt:lpstr>
      <vt:lpstr>Microsoft Word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KI-CAMPUS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Christina Gerstner</cp:lastModifiedBy>
  <cp:revision>10</cp:revision>
  <cp:lastPrinted>2019-08-20T13:20:02Z</cp:lastPrinted>
  <dcterms:modified xsi:type="dcterms:W3CDTF">2019-08-22T12:54:42Z</dcterms:modified>
</cp:coreProperties>
</file>